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63" r:id="rId2"/>
  </p:sldIdLst>
  <p:sldSz cx="27432000" cy="32918400"/>
  <p:notesSz cx="6858000" cy="9144000"/>
  <p:defaultTextStyle>
    <a:defPPr>
      <a:defRPr lang="en-US"/>
    </a:defPPr>
    <a:lvl1pPr marL="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1pPr>
    <a:lvl2pPr marL="16459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2pPr>
    <a:lvl3pPr marL="32918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3pPr>
    <a:lvl4pPr marL="49377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4pPr>
    <a:lvl5pPr marL="658368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5pPr>
    <a:lvl6pPr marL="822960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6pPr>
    <a:lvl7pPr marL="987552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7pPr>
    <a:lvl8pPr marL="1152144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8pPr>
    <a:lvl9pPr marL="13167360" algn="l" defTabSz="3291840" rtl="0" eaLnBrk="1" latinLnBrk="0" hangingPunct="1">
      <a:defRPr sz="6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86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3F9"/>
    <a:srgbClr val="F1E5FF"/>
    <a:srgbClr val="FAE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062"/>
    <p:restoredTop sz="94475" autoAdjust="0"/>
  </p:normalViewPr>
  <p:slideViewPr>
    <p:cSldViewPr>
      <p:cViewPr>
        <p:scale>
          <a:sx n="50" d="100"/>
          <a:sy n="50" d="100"/>
        </p:scale>
        <p:origin x="-536" y="2912"/>
      </p:cViewPr>
      <p:guideLst>
        <p:guide orient="horz" pos="10368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>
      <p:cViewPr varScale="1">
        <p:scale>
          <a:sx n="95" d="100"/>
          <a:sy n="95" d="100"/>
        </p:scale>
        <p:origin x="324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745C4-9FF2-493B-BC0E-73A4C7C01AD2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000250" y="685800"/>
            <a:ext cx="2857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CB59C5-3F61-4A09-84EB-8ED3EED17B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CB59C5-3F61-4A09-84EB-8ED3EED17BC4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57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8653760"/>
            <a:ext cx="1920240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937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875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3697189" y="6324600"/>
            <a:ext cx="16663986" cy="134820662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05225" y="6324600"/>
            <a:ext cx="49534764" cy="1348206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1153122"/>
            <a:ext cx="23317200" cy="6537960"/>
          </a:xfrm>
          <a:prstGeom prst="rect">
            <a:avLst/>
          </a:prstGeom>
        </p:spPr>
        <p:txBody>
          <a:bodyPr anchor="t"/>
          <a:lstStyle>
            <a:lvl1pPr algn="l">
              <a:defRPr sz="14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3952225"/>
            <a:ext cx="23317200" cy="7200898"/>
          </a:xfrm>
        </p:spPr>
        <p:txBody>
          <a:bodyPr anchor="b"/>
          <a:lstStyle>
            <a:lvl1pPr marL="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1pPr>
            <a:lvl2pPr marL="164592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05226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61801" y="36865560"/>
            <a:ext cx="33099376" cy="104279702"/>
          </a:xfrm>
        </p:spPr>
        <p:txBody>
          <a:bodyPr/>
          <a:lstStyle>
            <a:lvl1pPr>
              <a:defRPr sz="10100"/>
            </a:lvl1pPr>
            <a:lvl2pPr>
              <a:defRPr sz="8600"/>
            </a:lvl2pPr>
            <a:lvl3pPr>
              <a:defRPr sz="72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368542"/>
            <a:ext cx="12120564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0439400"/>
            <a:ext cx="12120564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7368542"/>
            <a:ext cx="12125326" cy="3070858"/>
          </a:xfrm>
        </p:spPr>
        <p:txBody>
          <a:bodyPr anchor="b"/>
          <a:lstStyle>
            <a:lvl1pPr marL="0" indent="0">
              <a:buNone/>
              <a:defRPr sz="860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500" b="1"/>
            </a:lvl3pPr>
            <a:lvl4pPr marL="4937760" indent="0">
              <a:buNone/>
              <a:defRPr sz="5800" b="1"/>
            </a:lvl4pPr>
            <a:lvl5pPr marL="6583680" indent="0">
              <a:buNone/>
              <a:defRPr sz="5800" b="1"/>
            </a:lvl5pPr>
            <a:lvl6pPr marL="8229600" indent="0">
              <a:buNone/>
              <a:defRPr sz="5800" b="1"/>
            </a:lvl6pPr>
            <a:lvl7pPr marL="9875520" indent="0">
              <a:buNone/>
              <a:defRPr sz="5800" b="1"/>
            </a:lvl7pPr>
            <a:lvl8pPr marL="11521440" indent="0">
              <a:buNone/>
              <a:defRPr sz="5800" b="1"/>
            </a:lvl8pPr>
            <a:lvl9pPr marL="13167360" indent="0">
              <a:buNone/>
              <a:defRPr sz="5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0439400"/>
            <a:ext cx="12125326" cy="18966182"/>
          </a:xfrm>
        </p:spPr>
        <p:txBody>
          <a:bodyPr/>
          <a:lstStyle>
            <a:lvl1pPr>
              <a:defRPr sz="8600"/>
            </a:lvl1pPr>
            <a:lvl2pPr>
              <a:defRPr sz="7200"/>
            </a:lvl2pPr>
            <a:lvl3pPr>
              <a:defRPr sz="65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18262"/>
            <a:ext cx="24688800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2" y="1310640"/>
            <a:ext cx="9024939" cy="5577840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1" y="1310643"/>
            <a:ext cx="15335250" cy="28094942"/>
          </a:xfrm>
        </p:spPr>
        <p:txBody>
          <a:bodyPr/>
          <a:lstStyle>
            <a:lvl1pPr>
              <a:defRPr sz="11500"/>
            </a:lvl1pPr>
            <a:lvl2pPr>
              <a:defRPr sz="10100"/>
            </a:lvl2pPr>
            <a:lvl3pPr>
              <a:defRPr sz="86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2" y="6888483"/>
            <a:ext cx="9024939" cy="22517102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3042880"/>
            <a:ext cx="16459200" cy="2720342"/>
          </a:xfrm>
          <a:prstGeom prst="rect">
            <a:avLst/>
          </a:prstGeom>
        </p:spPr>
        <p:txBody>
          <a:bodyPr anchor="b"/>
          <a:lstStyle>
            <a:lvl1pPr algn="l"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2941320"/>
            <a:ext cx="16459200" cy="19751040"/>
          </a:xfrm>
        </p:spPr>
        <p:txBody>
          <a:bodyPr/>
          <a:lstStyle>
            <a:lvl1pPr marL="0" indent="0">
              <a:buNone/>
              <a:defRPr sz="11500"/>
            </a:lvl1pPr>
            <a:lvl2pPr marL="1645920" indent="0">
              <a:buNone/>
              <a:defRPr sz="10100"/>
            </a:lvl2pPr>
            <a:lvl3pPr marL="3291840" indent="0">
              <a:buNone/>
              <a:defRPr sz="860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25763222"/>
            <a:ext cx="16459200" cy="3863338"/>
          </a:xfrm>
        </p:spPr>
        <p:txBody>
          <a:bodyPr/>
          <a:lstStyle>
            <a:lvl1pPr marL="0" indent="0">
              <a:buNone/>
              <a:defRPr sz="5000"/>
            </a:lvl1pPr>
            <a:lvl2pPr marL="1645920" indent="0">
              <a:buNone/>
              <a:defRPr sz="4300"/>
            </a:lvl2pPr>
            <a:lvl3pPr marL="3291840" indent="0">
              <a:buNone/>
              <a:defRPr sz="3600"/>
            </a:lvl3pPr>
            <a:lvl4pPr marL="4937760" indent="0">
              <a:buNone/>
              <a:defRPr sz="3200"/>
            </a:lvl4pPr>
            <a:lvl5pPr marL="6583680" indent="0">
              <a:buNone/>
              <a:defRPr sz="3200"/>
            </a:lvl5pPr>
            <a:lvl6pPr marL="8229600" indent="0">
              <a:buNone/>
              <a:defRPr sz="3200"/>
            </a:lvl6pPr>
            <a:lvl7pPr marL="9875520" indent="0">
              <a:buNone/>
              <a:defRPr sz="3200"/>
            </a:lvl7pPr>
            <a:lvl8pPr marL="11521440" indent="0">
              <a:buNone/>
              <a:defRPr sz="3200"/>
            </a:lvl8pPr>
            <a:lvl9pPr marL="13167360" indent="0">
              <a:buNone/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7680963"/>
            <a:ext cx="24688800" cy="21724622"/>
          </a:xfrm>
          <a:prstGeom prst="rect">
            <a:avLst/>
          </a:prstGeom>
        </p:spPr>
        <p:txBody>
          <a:bodyPr vert="horz" lIns="329184" tIns="164592" rIns="329184" bIns="16459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l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B2153-707D-4FE7-8E57-B827A21A0E95}" type="datetimeFigureOut">
              <a:rPr lang="en-US" smtClean="0"/>
              <a:pPr/>
              <a:t>1/29/17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0510482"/>
            <a:ext cx="8686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ct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0510482"/>
            <a:ext cx="6400800" cy="1752600"/>
          </a:xfrm>
          <a:prstGeom prst="rect">
            <a:avLst/>
          </a:prstGeom>
        </p:spPr>
        <p:txBody>
          <a:bodyPr vert="horz" lIns="329184" tIns="164592" rIns="329184" bIns="164592" rtlCol="0" anchor="ctr"/>
          <a:lstStyle>
            <a:lvl1pPr algn="r">
              <a:defRPr sz="4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2DD61-521C-4596-9EA6-DA48409C85C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" name="Picture 1" descr="UCLA_Engineering_logo cmyk FA.eps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138" y="914400"/>
            <a:ext cx="6127262" cy="2438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291840" rtl="0" eaLnBrk="1" latinLnBrk="0" hangingPunct="1">
        <a:spcBef>
          <a:spcPct val="0"/>
        </a:spcBef>
        <a:buNone/>
        <a:defRPr sz="15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34440" indent="-1234440" algn="l" defTabSz="329184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1pPr>
      <a:lvl2pPr marL="2674620" indent="-1028700" algn="l" defTabSz="3291840" rtl="0" eaLnBrk="1" latinLnBrk="0" hangingPunct="1">
        <a:spcBef>
          <a:spcPct val="20000"/>
        </a:spcBef>
        <a:buFont typeface="Arial" pitchFamily="34" charset="0"/>
        <a:buChar char="–"/>
        <a:defRPr sz="10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spcBef>
          <a:spcPct val="20000"/>
        </a:spcBef>
        <a:buFont typeface="Arial" pitchFamily="34" charset="0"/>
        <a:buChar char="–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spcBef>
          <a:spcPct val="20000"/>
        </a:spcBef>
        <a:buFont typeface="Arial" pitchFamily="34" charset="0"/>
        <a:buChar char="»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990600" y="20497804"/>
            <a:ext cx="25603200" cy="1059180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90600" y="4812450"/>
            <a:ext cx="12725400" cy="75438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3944600" y="4812450"/>
            <a:ext cx="12649200" cy="154686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2"/>
          <p:cNvSpPr>
            <a:spLocks noChangeArrowheads="1"/>
          </p:cNvSpPr>
          <p:nvPr/>
        </p:nvSpPr>
        <p:spPr bwMode="auto">
          <a:xfrm>
            <a:off x="1511644" y="3581400"/>
            <a:ext cx="24624958" cy="830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tIns="0" bIns="0" anchor="ctr">
            <a:spAutoFit/>
          </a:bodyPr>
          <a:lstStyle/>
          <a:p>
            <a:endParaRPr lang="en-US" altLang="ko-KR" sz="5400" b="1" dirty="0">
              <a:solidFill>
                <a:schemeClr val="bg1"/>
              </a:solidFill>
              <a:latin typeface="Arial" pitchFamily="34" charset="0"/>
              <a:ea typeface="Gulim" pitchFamily="34" charset="-127"/>
              <a:cs typeface="Arial" pitchFamily="34" charset="0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76200" y="2819400"/>
            <a:ext cx="27432000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6000" b="1" dirty="0" smtClean="0">
                <a:solidFill>
                  <a:srgbClr val="0070C0"/>
                </a:solidFill>
                <a:ea typeface="ＭＳ Ｐゴシック" pitchFamily="34" charset="-128"/>
              </a:rPr>
              <a:t>Named Data Networking of Things: Example Application “FLOW”</a:t>
            </a:r>
          </a:p>
          <a:p>
            <a:pPr marL="457200" indent="-457200" algn="ctr" eaLnBrk="0" hangingPunct="0">
              <a:tabLst>
                <a:tab pos="457200" algn="l"/>
              </a:tabLst>
            </a:pP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Zhehao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Wang,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Eitan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 </a:t>
            </a:r>
            <a:r>
              <a:rPr lang="en-US" sz="4000" dirty="0" err="1" smtClean="0">
                <a:solidFill>
                  <a:srgbClr val="0070C0"/>
                </a:solidFill>
                <a:ea typeface="ＭＳ Ｐゴシック" pitchFamily="34" charset="-128"/>
              </a:rPr>
              <a:t>Mendelowitz</a:t>
            </a:r>
            <a:r>
              <a:rPr lang="en-US" sz="4000" dirty="0" smtClean="0">
                <a:solidFill>
                  <a:srgbClr val="0070C0"/>
                </a:solidFill>
                <a:ea typeface="ＭＳ Ｐゴシック" pitchFamily="34" charset="-128"/>
              </a:rPr>
              <a:t>, Zoe Sandoval, Jeff Burke</a:t>
            </a:r>
            <a:endParaRPr lang="en-US" sz="4000" dirty="0">
              <a:solidFill>
                <a:srgbClr val="0070C0"/>
              </a:solidFill>
              <a:ea typeface="ＭＳ Ｐゴシック" pitchFamily="34" charset="-128"/>
            </a:endParaRPr>
          </a:p>
        </p:txBody>
      </p:sp>
      <p:pic>
        <p:nvPicPr>
          <p:cNvPr id="25" name="Picture 24" descr="flow-namespace-tree-1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5"/>
          <a:stretch/>
        </p:blipFill>
        <p:spPr>
          <a:xfrm>
            <a:off x="17068800" y="15480555"/>
            <a:ext cx="9224881" cy="461032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7" name="Picture 26" descr="add-device-sequence-bootstrap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" t="18522"/>
          <a:stretch/>
        </p:blipFill>
        <p:spPr>
          <a:xfrm>
            <a:off x="18516600" y="6032662"/>
            <a:ext cx="7731826" cy="29718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9" name="Picture 28" descr="authorize-producer-consumer copy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9" t="3109"/>
          <a:stretch/>
        </p:blipFill>
        <p:spPr>
          <a:xfrm>
            <a:off x="18488675" y="9283866"/>
            <a:ext cx="7756730" cy="572156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14196075" y="12206291"/>
            <a:ext cx="4267200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3. Namespace</a:t>
            </a:r>
            <a:endParaRPr lang="en-US" sz="2400" i="1" dirty="0"/>
          </a:p>
          <a:p>
            <a:r>
              <a:rPr lang="en-US" sz="2200" dirty="0" smtClean="0"/>
              <a:t>This figures shows the namespace after </a:t>
            </a:r>
            <a:r>
              <a:rPr lang="en-US" sz="2200" dirty="0"/>
              <a:t>the bootstrap is </a:t>
            </a:r>
            <a:r>
              <a:rPr lang="en-US" sz="2200" dirty="0" smtClean="0"/>
              <a:t>done, including what </a:t>
            </a:r>
            <a:r>
              <a:rPr lang="en-US" sz="2200" dirty="0"/>
              <a:t>interest(I) and data(D) names </a:t>
            </a:r>
            <a:r>
              <a:rPr lang="en-US" sz="2200" dirty="0" smtClean="0"/>
              <a:t>the Flow </a:t>
            </a:r>
            <a:r>
              <a:rPr lang="en-US" sz="2200" dirty="0"/>
              <a:t>application uses by default. 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Arrows </a:t>
            </a:r>
            <a:r>
              <a:rPr lang="en-US" sz="2200" dirty="0"/>
              <a:t>denote the direction of an interest. 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smtClean="0"/>
              <a:t>Each </a:t>
            </a:r>
            <a:r>
              <a:rPr lang="en-US" sz="2200" dirty="0"/>
              <a:t>component has a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name </a:t>
            </a:r>
            <a:r>
              <a:rPr lang="en-US" sz="2200" dirty="0"/>
              <a:t>in the </a:t>
            </a:r>
            <a:r>
              <a:rPr lang="en-US" sz="2200" dirty="0" smtClean="0"/>
              <a:t>device</a:t>
            </a:r>
            <a:br>
              <a:rPr lang="en-US" sz="2200" dirty="0" smtClean="0"/>
            </a:br>
            <a:r>
              <a:rPr lang="en-US" sz="2200" dirty="0" smtClean="0"/>
              <a:t> </a:t>
            </a:r>
            <a:r>
              <a:rPr lang="en-US" sz="2200" dirty="0"/>
              <a:t>namespace, as well as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application </a:t>
            </a:r>
            <a:r>
              <a:rPr lang="en-US" sz="2200" dirty="0"/>
              <a:t>prefixes if 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smtClean="0"/>
              <a:t>they </a:t>
            </a:r>
            <a:r>
              <a:rPr lang="en-US" sz="2200" dirty="0"/>
              <a:t>serve as </a:t>
            </a:r>
            <a:r>
              <a:rPr lang="en-US" sz="2200" dirty="0" smtClean="0"/>
              <a:t>producers</a:t>
            </a:r>
            <a:br>
              <a:rPr lang="en-US" sz="2200" dirty="0" smtClean="0"/>
            </a:br>
            <a:r>
              <a:rPr lang="en-US" sz="2200" dirty="0" smtClean="0"/>
              <a:t> </a:t>
            </a:r>
            <a:r>
              <a:rPr lang="en-US" sz="2200" dirty="0"/>
              <a:t>in the Flow application</a:t>
            </a:r>
            <a:r>
              <a:rPr lang="en-US" sz="2200" dirty="0" smtClean="0"/>
              <a:t>.</a:t>
            </a:r>
            <a:endParaRPr lang="en-US" sz="2200" dirty="0"/>
          </a:p>
        </p:txBody>
      </p:sp>
      <p:sp>
        <p:nvSpPr>
          <p:cNvPr id="64" name="TextBox 63"/>
          <p:cNvSpPr txBox="1"/>
          <p:nvPr/>
        </p:nvSpPr>
        <p:spPr>
          <a:xfrm>
            <a:off x="14097000" y="8546250"/>
            <a:ext cx="4267200" cy="3170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2. Trust Relationship</a:t>
            </a:r>
            <a:endParaRPr lang="en-US" sz="2400" i="1" dirty="0"/>
          </a:p>
          <a:p>
            <a:r>
              <a:rPr lang="en-US" sz="2200" dirty="0" smtClean="0"/>
              <a:t>Messages </a:t>
            </a:r>
            <a:r>
              <a:rPr lang="en-US" sz="2200" dirty="0"/>
              <a:t>exchanged in the second step of </a:t>
            </a:r>
            <a:r>
              <a:rPr lang="en-US" sz="2200" dirty="0" smtClean="0"/>
              <a:t>bootstrapping: </a:t>
            </a:r>
            <a:r>
              <a:rPr lang="en-US" sz="2200" dirty="0"/>
              <a:t>requesting producing authorization as a producer, or requesting application trust schema as a consumer. The resulting trust relationship </a:t>
            </a:r>
            <a:r>
              <a:rPr lang="en-US" sz="2200" dirty="0" smtClean="0"/>
              <a:t>follows the "</a:t>
            </a:r>
            <a:r>
              <a:rPr lang="en-US" sz="2200" dirty="0"/>
              <a:t>trust relationship example" </a:t>
            </a:r>
            <a:r>
              <a:rPr lang="en-US" sz="2200" dirty="0" smtClean="0"/>
              <a:t>section of the </a:t>
            </a:r>
            <a:r>
              <a:rPr lang="en-US" sz="2200" dirty="0" err="1" smtClean="0"/>
              <a:t>IoTDI</a:t>
            </a:r>
            <a:r>
              <a:rPr lang="en-US" sz="2200" dirty="0" smtClean="0"/>
              <a:t> 2016 paper.</a:t>
            </a:r>
            <a:endParaRPr lang="en-US" sz="2200" i="1" dirty="0"/>
          </a:p>
        </p:txBody>
      </p:sp>
      <p:sp>
        <p:nvSpPr>
          <p:cNvPr id="65" name="TextBox 64"/>
          <p:cNvSpPr txBox="1"/>
          <p:nvPr/>
        </p:nvSpPr>
        <p:spPr>
          <a:xfrm>
            <a:off x="14097000" y="6031650"/>
            <a:ext cx="419100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1. Application Bootstrap</a:t>
            </a:r>
          </a:p>
          <a:p>
            <a:r>
              <a:rPr lang="en-US" sz="2200" dirty="0" smtClean="0"/>
              <a:t>Messages </a:t>
            </a:r>
            <a:r>
              <a:rPr lang="en-US" sz="2200" dirty="0"/>
              <a:t>exchanged between controller and </a:t>
            </a:r>
            <a:r>
              <a:rPr lang="en-US" sz="2200" dirty="0" smtClean="0"/>
              <a:t>an added </a:t>
            </a:r>
            <a:r>
              <a:rPr lang="en-US" sz="2200" dirty="0"/>
              <a:t>device in the first step of </a:t>
            </a:r>
            <a:r>
              <a:rPr lang="en-US" sz="2200" dirty="0" smtClean="0"/>
              <a:t>bootstrapping, </a:t>
            </a:r>
            <a:r>
              <a:rPr lang="en-US" sz="2200" dirty="0"/>
              <a:t>adding the device to the home network.</a:t>
            </a:r>
          </a:p>
          <a:p>
            <a:endParaRPr lang="en-US" sz="2400" i="1" dirty="0"/>
          </a:p>
        </p:txBody>
      </p:sp>
      <p:sp>
        <p:nvSpPr>
          <p:cNvPr id="43" name="Rectangle 42"/>
          <p:cNvSpPr/>
          <p:nvPr/>
        </p:nvSpPr>
        <p:spPr>
          <a:xfrm>
            <a:off x="1371600" y="5650650"/>
            <a:ext cx="11884288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b="1" dirty="0" smtClean="0"/>
              <a:t>Flow</a:t>
            </a:r>
            <a:r>
              <a:rPr lang="en-US" sz="3000" dirty="0" smtClean="0"/>
              <a:t> is a prototype home </a:t>
            </a:r>
            <a:r>
              <a:rPr lang="en-US" sz="3000" dirty="0"/>
              <a:t>entertainment </a:t>
            </a:r>
            <a:r>
              <a:rPr lang="en-US" sz="3000" dirty="0" smtClean="0"/>
              <a:t>application using Named Data Networking.  It provides an exploratory experience </a:t>
            </a:r>
            <a:r>
              <a:rPr lang="en-US" sz="3000" dirty="0"/>
              <a:t>in which a player navigates and interacts with a virtual environment via person tracking (</a:t>
            </a:r>
            <a:r>
              <a:rPr lang="en-US" sz="3000" dirty="0" err="1"/>
              <a:t>OpenPTrack</a:t>
            </a:r>
            <a:r>
              <a:rPr lang="en-US" sz="3000" dirty="0"/>
              <a:t>), </a:t>
            </a:r>
            <a:r>
              <a:rPr lang="en-US" sz="3000" dirty="0" smtClean="0"/>
              <a:t>wearable devices (gyroscope), and their mobile phone.</a:t>
            </a:r>
          </a:p>
          <a:p>
            <a:endParaRPr lang="en-US" sz="3000" dirty="0"/>
          </a:p>
          <a:p>
            <a:r>
              <a:rPr lang="en-US" sz="3000" dirty="0"/>
              <a:t>To develop </a:t>
            </a:r>
            <a:r>
              <a:rPr lang="en-US" sz="3000" dirty="0" smtClean="0"/>
              <a:t>Flow, </a:t>
            </a:r>
            <a:r>
              <a:rPr lang="en-US" sz="3000" dirty="0"/>
              <a:t>we designed and implemented </a:t>
            </a:r>
            <a:r>
              <a:rPr lang="en-US" sz="3000" dirty="0" smtClean="0"/>
              <a:t>the Named </a:t>
            </a:r>
            <a:r>
              <a:rPr lang="en-US" sz="3000" dirty="0"/>
              <a:t>Data Networking of Things (NDN-</a:t>
            </a:r>
            <a:r>
              <a:rPr lang="en-US" sz="3000" dirty="0" err="1"/>
              <a:t>IoT</a:t>
            </a:r>
            <a:r>
              <a:rPr lang="en-US" sz="3000" dirty="0"/>
              <a:t>) framework, </a:t>
            </a:r>
            <a:r>
              <a:rPr lang="en-US" sz="3000" dirty="0" smtClean="0"/>
              <a:t>libraries in multiple languages </a:t>
            </a:r>
            <a:r>
              <a:rPr lang="en-US" sz="3000" dirty="0"/>
              <a:t>that </a:t>
            </a:r>
            <a:r>
              <a:rPr lang="en-US" sz="3000" dirty="0" smtClean="0"/>
              <a:t>implement naming</a:t>
            </a:r>
            <a:r>
              <a:rPr lang="en-US" sz="3000" dirty="0"/>
              <a:t>, trust and bootstrap, discovery, and application level </a:t>
            </a:r>
            <a:r>
              <a:rPr lang="en-US" sz="3000" dirty="0" smtClean="0"/>
              <a:t>publish/subscribed based on the NDN </a:t>
            </a:r>
            <a:r>
              <a:rPr lang="en-US" sz="3000" dirty="0"/>
              <a:t>team's </a:t>
            </a:r>
            <a:r>
              <a:rPr lang="en-US" sz="3000" dirty="0" err="1"/>
              <a:t>IoTDI</a:t>
            </a:r>
            <a:r>
              <a:rPr lang="en-US" sz="3000" dirty="0"/>
              <a:t> '16 </a:t>
            </a:r>
            <a:r>
              <a:rPr lang="en-US" sz="3000" dirty="0" smtClean="0"/>
              <a:t>paper, to explore </a:t>
            </a:r>
            <a:r>
              <a:rPr lang="en-US" sz="3000" dirty="0" err="1" smtClean="0"/>
              <a:t>IoT</a:t>
            </a:r>
            <a:r>
              <a:rPr lang="en-US" sz="3000" dirty="0" smtClean="0"/>
              <a:t>-based application </a:t>
            </a:r>
            <a:r>
              <a:rPr lang="en-US" sz="3000" dirty="0"/>
              <a:t>development in a home </a:t>
            </a:r>
            <a:r>
              <a:rPr lang="en-US" sz="3000" dirty="0" smtClean="0"/>
              <a:t>environment.</a:t>
            </a:r>
          </a:p>
          <a:p>
            <a:endParaRPr lang="en-US" sz="3000" dirty="0"/>
          </a:p>
          <a:p>
            <a:r>
              <a:rPr lang="en-US" sz="3000" dirty="0"/>
              <a:t>This poster gives an overview of NDN-</a:t>
            </a:r>
            <a:r>
              <a:rPr lang="en-US" sz="3000" dirty="0" err="1"/>
              <a:t>IoT</a:t>
            </a:r>
            <a:r>
              <a:rPr lang="en-US" sz="3000" dirty="0"/>
              <a:t> framework </a:t>
            </a:r>
            <a:r>
              <a:rPr lang="en-US" sz="3000" dirty="0" smtClean="0"/>
              <a:t>functionality, </a:t>
            </a:r>
            <a:r>
              <a:rPr lang="en-US" sz="3000" dirty="0"/>
              <a:t>namespace and trust relationship in the Flow application, as well as message flows in the </a:t>
            </a:r>
            <a:r>
              <a:rPr lang="en-US" sz="3000" dirty="0" smtClean="0"/>
              <a:t>installation.  </a:t>
            </a:r>
            <a:endParaRPr lang="en-US" sz="3000" dirty="0"/>
          </a:p>
        </p:txBody>
      </p:sp>
      <p:sp>
        <p:nvSpPr>
          <p:cNvPr id="20" name="Title 1"/>
          <p:cNvSpPr txBox="1">
            <a:spLocks/>
          </p:cNvSpPr>
          <p:nvPr/>
        </p:nvSpPr>
        <p:spPr bwMode="auto">
          <a:xfrm>
            <a:off x="1371600" y="4812450"/>
            <a:ext cx="121158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ABSTRACT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 bwMode="auto">
          <a:xfrm>
            <a:off x="14173200" y="4812450"/>
            <a:ext cx="11963400" cy="685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NAMING AND MESSAGE EXCHANGE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90600" y="12661050"/>
            <a:ext cx="12725400" cy="7620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1371600" y="13609558"/>
            <a:ext cx="12033776" cy="6278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The NDN-</a:t>
            </a:r>
            <a:r>
              <a:rPr lang="en-US" sz="2800" dirty="0" err="1" smtClean="0"/>
              <a:t>IoT</a:t>
            </a:r>
            <a:r>
              <a:rPr lang="en-US" sz="2800" dirty="0" smtClean="0"/>
              <a:t> </a:t>
            </a:r>
            <a:r>
              <a:rPr lang="en-US" sz="2800" dirty="0"/>
              <a:t>framework </a:t>
            </a:r>
            <a:r>
              <a:rPr lang="en-US" sz="2800" dirty="0" smtClean="0"/>
              <a:t>built on </a:t>
            </a:r>
            <a:r>
              <a:rPr lang="en-US" sz="2800" dirty="0"/>
              <a:t>top of NDN Common Client Libraries, and implements the following </a:t>
            </a:r>
            <a:r>
              <a:rPr lang="en-US" sz="2800" dirty="0" smtClean="0"/>
              <a:t>functionality in </a:t>
            </a:r>
            <a:r>
              <a:rPr lang="en-US" sz="2800" dirty="0"/>
              <a:t>JavaScript, Python, C# and </a:t>
            </a:r>
            <a:r>
              <a:rPr lang="en-US" sz="2800" dirty="0" smtClean="0"/>
              <a:t>C++: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Naming</a:t>
            </a:r>
            <a:r>
              <a:rPr lang="en-US" sz="2800" dirty="0" smtClean="0"/>
              <a:t> (section VI.A of Shang, et al., 2016): the framework uses three levels of names, manufacture-level, device-level, and application-level, which differentiates the naming of devices, things and their data in a home environment</a:t>
            </a:r>
            <a:r>
              <a:rPr lang="en-US" sz="2800" dirty="0" smtClean="0"/>
              <a:t>.</a:t>
            </a:r>
            <a:endParaRPr lang="en-US" sz="2800" dirty="0" smtClean="0"/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Trust </a:t>
            </a:r>
            <a:r>
              <a:rPr lang="en-US" sz="2800" b="1" dirty="0"/>
              <a:t>and bootstrap </a:t>
            </a:r>
            <a:r>
              <a:rPr lang="en-US" sz="2800" dirty="0" smtClean="0"/>
              <a:t>(VI.B </a:t>
            </a:r>
            <a:r>
              <a:rPr lang="en-US" sz="2800" dirty="0"/>
              <a:t>and </a:t>
            </a:r>
            <a:r>
              <a:rPr lang="en-US" sz="2800" dirty="0" smtClean="0"/>
              <a:t>VI.C): </a:t>
            </a:r>
            <a:r>
              <a:rPr lang="en-US" sz="2800" dirty="0"/>
              <a:t>the framework provides </a:t>
            </a:r>
            <a:r>
              <a:rPr lang="en-US" sz="2800" dirty="0" smtClean="0"/>
              <a:t>functionality for </a:t>
            </a:r>
            <a:r>
              <a:rPr lang="en-US" sz="2800" dirty="0"/>
              <a:t>setting up an initial </a:t>
            </a:r>
            <a:r>
              <a:rPr lang="en-US" sz="2800" dirty="0" err="1"/>
              <a:t>keyChain</a:t>
            </a:r>
            <a:r>
              <a:rPr lang="en-US" sz="2800" dirty="0"/>
              <a:t> and identity, and a setting up as a producer </a:t>
            </a:r>
            <a:r>
              <a:rPr lang="en-US" sz="2800" dirty="0" smtClean="0"/>
              <a:t>and/or consumer.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Discovery</a:t>
            </a:r>
            <a:r>
              <a:rPr lang="en-US" sz="2800" dirty="0" smtClean="0"/>
              <a:t> (VI.B): </a:t>
            </a:r>
            <a:r>
              <a:rPr lang="en-US" sz="2800" dirty="0"/>
              <a:t>the framework implements a sync based name discovery mechanism similar </a:t>
            </a:r>
            <a:r>
              <a:rPr lang="en-US" sz="2800" dirty="0" smtClean="0"/>
              <a:t>to </a:t>
            </a:r>
            <a:r>
              <a:rPr lang="en-US" sz="2800" dirty="0" err="1" smtClean="0"/>
              <a:t>ChronoSync</a:t>
            </a:r>
            <a:r>
              <a:rPr lang="en-US" sz="2800" dirty="0"/>
              <a:t> </a:t>
            </a:r>
            <a:r>
              <a:rPr lang="en-US" sz="2800" dirty="0" smtClean="0"/>
              <a:t>(Zhu &amp; </a:t>
            </a:r>
            <a:r>
              <a:rPr lang="en-US" sz="2800" dirty="0" err="1" smtClean="0"/>
              <a:t>Afanasyev</a:t>
            </a:r>
            <a:r>
              <a:rPr lang="en-US" sz="2800" dirty="0" smtClean="0"/>
              <a:t>, 2013)</a:t>
            </a:r>
          </a:p>
          <a:p>
            <a:pPr marL="457200" indent="-457200">
              <a:buFont typeface="Arial"/>
              <a:buChar char="•"/>
            </a:pPr>
            <a:r>
              <a:rPr lang="en-US" sz="2800" b="1" dirty="0" smtClean="0"/>
              <a:t>Application</a:t>
            </a:r>
            <a:r>
              <a:rPr lang="en-US" sz="2800" b="1" dirty="0"/>
              <a:t>-level pub/sub </a:t>
            </a:r>
            <a:r>
              <a:rPr lang="en-US" sz="2800" dirty="0" smtClean="0"/>
              <a:t>(VI.F) the </a:t>
            </a:r>
            <a:r>
              <a:rPr lang="en-US" sz="2800" dirty="0"/>
              <a:t>framework provides consumer abstractions for a timestamp-based namespace, as well as a sequence-number-based namespace.</a:t>
            </a:r>
          </a:p>
        </p:txBody>
      </p:sp>
      <p:sp>
        <p:nvSpPr>
          <p:cNvPr id="31" name="Title 1"/>
          <p:cNvSpPr txBox="1">
            <a:spLocks/>
          </p:cNvSpPr>
          <p:nvPr/>
        </p:nvSpPr>
        <p:spPr bwMode="auto">
          <a:xfrm>
            <a:off x="1371600" y="12661050"/>
            <a:ext cx="12268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NAMED DATA NETWORKING OF THINGS: CODE FRAMEWORK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7" name="Picture 6" descr="flow-components-ndn-names-diagram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21271650"/>
            <a:ext cx="14820900" cy="941783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32" name="Title 1"/>
          <p:cNvSpPr txBox="1">
            <a:spLocks/>
          </p:cNvSpPr>
          <p:nvPr/>
        </p:nvSpPr>
        <p:spPr bwMode="auto">
          <a:xfrm>
            <a:off x="1219200" y="20585850"/>
            <a:ext cx="12268200" cy="838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ctr" anchorCtr="1" compatLnSpc="1">
            <a:prstTxWarp prst="textNoShape">
              <a:avLst/>
            </a:prstTxWarp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rgbClr val="1D6CC8"/>
                </a:solidFill>
                <a:latin typeface="Arial Rounded MT Bold" pitchFamily="34" charset="0"/>
                <a:ea typeface="ＭＳ Ｐゴシック" pitchFamily="34" charset="-128"/>
                <a:cs typeface="Arial" charset="0"/>
              </a:rPr>
              <a:t>FLOW APPLICATION</a:t>
            </a:r>
            <a:endParaRPr lang="en-US" sz="2800" b="1" dirty="0">
              <a:solidFill>
                <a:srgbClr val="1D6CC8"/>
              </a:solidFill>
              <a:latin typeface="Arial Rounded MT Bold" pitchFamily="34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8" name="Picture 7" descr="flow-components-ndn-names-zs-UPD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4212488"/>
            <a:ext cx="10039350" cy="6477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33172"/>
            <a:ext cx="15026640" cy="254812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990600" y="31388846"/>
            <a:ext cx="1588082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dirty="0"/>
              <a:t>Shang, W., </a:t>
            </a:r>
            <a:r>
              <a:rPr lang="en-US" sz="2000" dirty="0" smtClean="0"/>
              <a:t>A. </a:t>
            </a:r>
            <a:r>
              <a:rPr lang="en-US" sz="2000" dirty="0" err="1" smtClean="0"/>
              <a:t>Bannis</a:t>
            </a:r>
            <a:r>
              <a:rPr lang="en-US" sz="2000" dirty="0" smtClean="0"/>
              <a:t>, T. Liang, Z. Wang, Y. Yu, A. </a:t>
            </a:r>
            <a:r>
              <a:rPr lang="en-US" sz="2000" dirty="0" err="1" smtClean="0"/>
              <a:t>Afanasyev</a:t>
            </a:r>
            <a:r>
              <a:rPr lang="en-US" sz="2000" dirty="0" smtClean="0"/>
              <a:t>, J. Thompson, J. Burke, B. Zhang, L. Zhang. </a:t>
            </a:r>
            <a:r>
              <a:rPr lang="en-US" sz="2000" dirty="0"/>
              <a:t>(2016, April). </a:t>
            </a:r>
            <a:r>
              <a:rPr lang="en-US" sz="2000" b="1" dirty="0"/>
              <a:t>Named </a:t>
            </a:r>
            <a:r>
              <a:rPr lang="en-US" sz="2000" b="1" dirty="0" smtClean="0"/>
              <a:t>Data Networking </a:t>
            </a:r>
            <a:r>
              <a:rPr lang="en-US" sz="2000" b="1" dirty="0"/>
              <a:t>of </a:t>
            </a:r>
            <a:r>
              <a:rPr lang="en-US" sz="2000" b="1" dirty="0" smtClean="0"/>
              <a:t>Things</a:t>
            </a:r>
            <a:r>
              <a:rPr lang="en-US" sz="2000" dirty="0"/>
              <a:t>. </a:t>
            </a:r>
            <a:r>
              <a:rPr lang="en-US" sz="2000" i="1" dirty="0"/>
              <a:t>IEEE </a:t>
            </a:r>
            <a:r>
              <a:rPr lang="en-US" sz="2000" i="1" dirty="0" smtClean="0"/>
              <a:t>First International </a:t>
            </a:r>
            <a:r>
              <a:rPr lang="en-US" sz="2000" i="1" dirty="0"/>
              <a:t>Conference on Internet-of-Things Design and Implementation (</a:t>
            </a:r>
            <a:r>
              <a:rPr lang="en-US" sz="2000" i="1" dirty="0" err="1"/>
              <a:t>IoTDI</a:t>
            </a:r>
            <a:r>
              <a:rPr lang="en-US" sz="2000" i="1" dirty="0"/>
              <a:t>), </a:t>
            </a:r>
            <a:r>
              <a:rPr lang="en-US" sz="2000" i="1" dirty="0" smtClean="0"/>
              <a:t>April 2016. </a:t>
            </a:r>
            <a:endParaRPr lang="en-US" sz="2000" dirty="0"/>
          </a:p>
          <a:p>
            <a:pPr>
              <a:spcAft>
                <a:spcPts val="600"/>
              </a:spcAft>
            </a:pPr>
            <a:r>
              <a:rPr lang="en-US" sz="2000" dirty="0" smtClean="0"/>
              <a:t>Shang, W., Z. Wang, A. </a:t>
            </a:r>
            <a:r>
              <a:rPr lang="en-US" sz="2000" dirty="0" err="1" smtClean="0"/>
              <a:t>Afanasyev</a:t>
            </a:r>
            <a:r>
              <a:rPr lang="en-US" sz="2000" dirty="0" smtClean="0"/>
              <a:t>, J. Burke, L. Zhang. </a:t>
            </a:r>
            <a:r>
              <a:rPr lang="en-US" sz="2000" b="1" dirty="0" smtClean="0"/>
              <a:t>A </a:t>
            </a:r>
            <a:r>
              <a:rPr lang="en-US" sz="2000" b="1" dirty="0"/>
              <a:t>Cloud-independent Home Entertainment Design over Named Data Networking of </a:t>
            </a:r>
            <a:r>
              <a:rPr lang="en-US" sz="2000" b="1" dirty="0" smtClean="0"/>
              <a:t>Things</a:t>
            </a:r>
            <a:r>
              <a:rPr lang="en-US" sz="2000" dirty="0" smtClean="0"/>
              <a:t>. </a:t>
            </a:r>
            <a:r>
              <a:rPr lang="en-US" sz="2000" i="1" dirty="0" smtClean="0"/>
              <a:t>ACM/IEEE </a:t>
            </a:r>
            <a:r>
              <a:rPr lang="en-US" sz="2000" i="1" dirty="0"/>
              <a:t>Second International Conference on </a:t>
            </a:r>
            <a:r>
              <a:rPr lang="en-US" sz="2000" i="1" dirty="0" smtClean="0"/>
              <a:t>Internet-of-Things </a:t>
            </a:r>
            <a:r>
              <a:rPr lang="en-US" sz="2000" i="1" dirty="0"/>
              <a:t>Design and Implementation (</a:t>
            </a:r>
            <a:r>
              <a:rPr lang="en-US" sz="2000" i="1" dirty="0" err="1"/>
              <a:t>IoTDI</a:t>
            </a:r>
            <a:r>
              <a:rPr lang="en-US" sz="2000" i="1" dirty="0" smtClean="0"/>
              <a:t>), April 2017.</a:t>
            </a:r>
            <a:endParaRPr lang="en-US" sz="2000" dirty="0"/>
          </a:p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12" name="Oval 11"/>
          <p:cNvSpPr/>
          <p:nvPr/>
        </p:nvSpPr>
        <p:spPr>
          <a:xfrm>
            <a:off x="25755600" y="61722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1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25755600" y="94488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2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25831800" y="15621000"/>
            <a:ext cx="304800" cy="3048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smtClean="0">
                <a:solidFill>
                  <a:schemeClr val="tx1"/>
                </a:solidFill>
              </a:rPr>
              <a:t>3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219200" y="21381598"/>
            <a:ext cx="9867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800" dirty="0" smtClean="0"/>
              <a:t>The Flow application uses an industry-standard game engine, Unity, to implement a flying experience controlled by multiple specialized wearable devices (future game controllers), computer vision using commodity hardware (Kinect v2, etc.) and users’ mobile phones.  It is based on a multi-person cultural experience prototype being prototyped for California State Parks in 2017.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669</Words>
  <Application>Microsoft Macintosh PowerPoint</Application>
  <PresentationFormat>Custom</PresentationFormat>
  <Paragraphs>33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carmenc</dc:creator>
  <cp:lastModifiedBy>Zhehao Wang</cp:lastModifiedBy>
  <cp:revision>172</cp:revision>
  <cp:lastPrinted>2017-01-11T00:54:11Z</cp:lastPrinted>
  <dcterms:created xsi:type="dcterms:W3CDTF">2012-10-30T16:24:27Z</dcterms:created>
  <dcterms:modified xsi:type="dcterms:W3CDTF">2017-01-29T19:45:22Z</dcterms:modified>
</cp:coreProperties>
</file>

<file path=docProps/thumbnail.jpeg>
</file>